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1" r:id="rId5"/>
    <p:sldId id="264" r:id="rId6"/>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8" d="100"/>
          <a:sy n="88" d="100"/>
        </p:scale>
        <p:origin x="-108" y="-96"/>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42058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729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36277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32132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2447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6954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34520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17725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6432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273628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pPr/>
              <a:t>18.01.2018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13729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CB2F6-0ADD-4A32-93BE-CC72D33B35E8}" type="datetimeFigureOut">
              <a:rPr lang="ru-RU" smtClean="0"/>
              <a:pPr/>
              <a:t>18.01.2018</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7D8A-8BBB-438E-B0F4-30B054E57A9F}" type="slidenum">
              <a:rPr lang="ru-RU" smtClean="0"/>
              <a:pPr/>
              <a:t>‹#›</a:t>
            </a:fld>
            <a:endParaRPr lang="ru-RU"/>
          </a:p>
        </p:txBody>
      </p:sp>
    </p:spTree>
    <p:extLst>
      <p:ext uri="{BB962C8B-B14F-4D97-AF65-F5344CB8AC3E}">
        <p14:creationId xmlns:p14="http://schemas.microsoft.com/office/powerpoint/2010/main" xmlns="" val="19743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_________Microsoft_Office_Word_97_-_20031.doc"/></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_________Microsoft_Office_Word_97_-_20032.doc"/></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____Microsoft_Office_Word_97_-_20033.doc"/><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_________Microsoft_Office_Word_97_-_20034.doc"/><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_________Microsoft_Office_Word_97_-_20035.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ushtaonline.com.ua/wp-content/uploads/2013/03/pozhar-v-alushte-spasli-dete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7872" y="1315654"/>
            <a:ext cx="4859384" cy="330336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7820" y="1029918"/>
            <a:ext cx="6299200" cy="1138773"/>
          </a:xfrm>
          <a:prstGeom prst="rect">
            <a:avLst/>
          </a:prstGeom>
          <a:noFill/>
        </p:spPr>
        <p:txBody>
          <a:bodyPr wrap="square" rtlCol="0">
            <a:spAutoFit/>
          </a:bodyPr>
          <a:lstStyle/>
          <a:p>
            <a:r>
              <a:rPr lang="ru-RU" sz="3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При пожарах гибнут дети!</a:t>
            </a:r>
          </a:p>
        </p:txBody>
      </p:sp>
      <p:sp>
        <p:nvSpPr>
          <p:cNvPr id="7" name="TextBox 6"/>
          <p:cNvSpPr txBox="1"/>
          <p:nvPr/>
        </p:nvSpPr>
        <p:spPr>
          <a:xfrm>
            <a:off x="5715000" y="1315594"/>
            <a:ext cx="3955143" cy="769441"/>
          </a:xfrm>
          <a:prstGeom prst="rect">
            <a:avLst/>
          </a:prstGeom>
          <a:noFill/>
        </p:spPr>
        <p:txBody>
          <a:bodyPr wrap="square" rtlCol="0">
            <a:spAutoFit/>
          </a:bodyPr>
          <a:lstStyle/>
          <a:p>
            <a:r>
              <a:rPr lang="ru-RU" sz="2200" dirty="0">
                <a:effectLst>
                  <a:outerShdw blurRad="38100" dist="38100" dir="2700000" algn="tl">
                    <a:srgbClr val="000000">
                      <a:alpha val="43137"/>
                    </a:srgbClr>
                  </a:outerShdw>
                </a:effectLst>
              </a:rPr>
              <a:t>За последние 5 лет  в области при пожарах погибло 58 детей</a:t>
            </a:r>
          </a:p>
        </p:txBody>
      </p:sp>
      <p:sp>
        <p:nvSpPr>
          <p:cNvPr id="8" name="TextBox 7"/>
          <p:cNvSpPr txBox="1"/>
          <p:nvPr/>
        </p:nvSpPr>
        <p:spPr>
          <a:xfrm>
            <a:off x="53550" y="2362626"/>
            <a:ext cx="2328636" cy="1785104"/>
          </a:xfrm>
          <a:prstGeom prst="rect">
            <a:avLst/>
          </a:prstGeom>
          <a:noFill/>
        </p:spPr>
        <p:txBody>
          <a:bodyPr wrap="square" rtlCol="0">
            <a:spAutoFit/>
          </a:bodyPr>
          <a:lstStyle/>
          <a:p>
            <a:pPr marL="285750" indent="-285750">
              <a:buFontTx/>
              <a:buChar char="-"/>
            </a:pPr>
            <a:r>
              <a:rPr lang="ru-RU" b="1" dirty="0">
                <a:solidFill>
                  <a:srgbClr val="C00000"/>
                </a:solidFill>
                <a:effectLst>
                  <a:outerShdw blurRad="38100" dist="38100" dir="2700000" algn="tl">
                    <a:srgbClr val="000000">
                      <a:alpha val="43137"/>
                    </a:srgbClr>
                  </a:outerShdw>
                </a:effectLst>
              </a:rPr>
              <a:t>77%</a:t>
            </a:r>
            <a:r>
              <a:rPr lang="ru-RU" sz="1400" dirty="0">
                <a:effectLst>
                  <a:outerShdw blurRad="38100" dist="38100" dir="2700000" algn="tl">
                    <a:srgbClr val="000000">
                      <a:alpha val="43137"/>
                    </a:srgbClr>
                  </a:outerShdw>
                </a:effectLst>
              </a:rPr>
              <a:t> погибших детей – дошкольники;</a:t>
            </a:r>
          </a:p>
          <a:p>
            <a:pPr marL="285750" indent="-285750">
              <a:buFontTx/>
              <a:buChar char="-"/>
            </a:pPr>
            <a:r>
              <a:rPr lang="ru-RU" b="1" dirty="0">
                <a:solidFill>
                  <a:srgbClr val="C00000"/>
                </a:solidFill>
                <a:effectLst>
                  <a:outerShdw blurRad="38100" dist="38100" dir="2700000" algn="tl">
                    <a:srgbClr val="000000">
                      <a:alpha val="43137"/>
                    </a:srgbClr>
                  </a:outerShdw>
                </a:effectLst>
              </a:rPr>
              <a:t>98%</a:t>
            </a:r>
            <a:r>
              <a:rPr lang="ru-RU" sz="1400" dirty="0">
                <a:effectLst>
                  <a:outerShdw blurRad="38100" dist="38100" dir="2700000" algn="tl">
                    <a:srgbClr val="000000">
                      <a:alpha val="43137"/>
                    </a:srgbClr>
                  </a:outerShdw>
                </a:effectLst>
              </a:rPr>
              <a:t> детей погибло при пожарах в жилье;</a:t>
            </a:r>
          </a:p>
          <a:p>
            <a:pPr marL="285750" indent="-285750">
              <a:buFontTx/>
              <a:buChar char="-"/>
            </a:pPr>
            <a:r>
              <a:rPr lang="ru-RU" b="1" dirty="0">
                <a:solidFill>
                  <a:srgbClr val="C00000"/>
                </a:solidFill>
                <a:effectLst>
                  <a:outerShdw blurRad="38100" dist="38100" dir="2700000" algn="tl">
                    <a:srgbClr val="000000">
                      <a:alpha val="43137"/>
                    </a:srgbClr>
                  </a:outerShdw>
                </a:effectLst>
              </a:rPr>
              <a:t>57%</a:t>
            </a:r>
            <a:r>
              <a:rPr lang="ru-RU" sz="1400" dirty="0">
                <a:effectLst>
                  <a:outerShdw blurRad="38100" dist="38100" dir="2700000" algn="tl">
                    <a:srgbClr val="000000">
                      <a:alpha val="43137"/>
                    </a:srgbClr>
                  </a:outerShdw>
                </a:effectLst>
              </a:rPr>
              <a:t> детей погибло во вине пьяных взрослых</a:t>
            </a:r>
          </a:p>
          <a:p>
            <a:pPr marL="285750" indent="-285750">
              <a:buFontTx/>
              <a:buChar char="-"/>
            </a:pPr>
            <a:endParaRPr lang="ru-RU" sz="1400" dirty="0"/>
          </a:p>
        </p:txBody>
      </p:sp>
      <p:sp>
        <p:nvSpPr>
          <p:cNvPr id="9" name="TextBox 8"/>
          <p:cNvSpPr txBox="1"/>
          <p:nvPr/>
        </p:nvSpPr>
        <p:spPr>
          <a:xfrm>
            <a:off x="232621" y="4548640"/>
            <a:ext cx="9158514" cy="2339102"/>
          </a:xfrm>
          <a:prstGeom prst="rect">
            <a:avLst/>
          </a:prstGeom>
          <a:noFill/>
        </p:spPr>
        <p:txBody>
          <a:bodyPr wrap="square" rtlCol="0">
            <a:spAutoFit/>
          </a:bodyPr>
          <a:lstStyle/>
          <a:p>
            <a:pPr lvl="0" algn="ctr"/>
            <a:r>
              <a:rPr lang="ru-RU" sz="1500" b="1" dirty="0">
                <a:solidFill>
                  <a:srgbClr val="C00000"/>
                </a:solidFill>
                <a:effectLst>
                  <a:outerShdw blurRad="38100" dist="38100" dir="2700000" algn="tl">
                    <a:srgbClr val="000000">
                      <a:alpha val="43137"/>
                    </a:srgbClr>
                  </a:outerShdw>
                </a:effectLst>
              </a:rPr>
              <a:t>Невозможность принятия самостоятельного решения в силу малолетнего возраста                                                                      стоила жизни 21 ребенку,   26 погибших детей на момент развития пожара спали</a:t>
            </a:r>
          </a:p>
          <a:p>
            <a:pPr lvl="0" algn="ctr"/>
            <a:endParaRPr lang="ru-RU" sz="1400" dirty="0">
              <a:effectLst>
                <a:outerShdw blurRad="38100" dist="38100" dir="2700000" algn="tl">
                  <a:srgbClr val="000000">
                    <a:alpha val="43137"/>
                  </a:srgbClr>
                </a:outerShdw>
              </a:effectLst>
            </a:endParaRPr>
          </a:p>
          <a:p>
            <a:pPr lvl="0" algn="ctr"/>
            <a:r>
              <a:rPr lang="ru-RU" sz="1400" dirty="0">
                <a:effectLst>
                  <a:outerShdw blurRad="38100" dist="38100" dir="2700000" algn="tl">
                    <a:srgbClr val="000000">
                      <a:alpha val="43137"/>
                    </a:srgbClr>
                  </a:outerShdw>
                </a:effectLst>
              </a:rPr>
              <a:t>Основная группа условий, способствовавших развитию пожаров с детской гибелью - «поведенческая», обусловленная поведением взрослых участников пожара: позднее обнаружение, позднее сообщение, отсутствие мер борьбы с пожаром до прибытия пожарной </a:t>
            </a:r>
            <a:r>
              <a:rPr lang="ru-RU" sz="1400" dirty="0" smtClean="0">
                <a:effectLst>
                  <a:outerShdw blurRad="38100" dist="38100" dir="2700000" algn="tl">
                    <a:srgbClr val="000000">
                      <a:alpha val="43137"/>
                    </a:srgbClr>
                  </a:outerShdw>
                </a:effectLst>
              </a:rPr>
              <a:t>охраны</a:t>
            </a:r>
          </a:p>
          <a:p>
            <a:pPr lvl="0" algn="ctr"/>
            <a:endParaRPr lang="ru-RU" sz="900" dirty="0">
              <a:effectLst>
                <a:outerShdw blurRad="38100" dist="38100" dir="2700000" algn="tl">
                  <a:srgbClr val="000000">
                    <a:alpha val="43137"/>
                  </a:srgbClr>
                </a:outerShdw>
              </a:effectLst>
            </a:endParaRPr>
          </a:p>
          <a:p>
            <a:pPr lvl="0" algn="ctr"/>
            <a:r>
              <a:rPr lang="ru-RU" b="1" dirty="0">
                <a:solidFill>
                  <a:srgbClr val="C00000"/>
                </a:solidFill>
                <a:effectLst>
                  <a:outerShdw blurRad="38100" dist="38100" dir="2700000" algn="tl">
                    <a:srgbClr val="000000">
                      <a:alpha val="43137"/>
                    </a:srgbClr>
                  </a:outerShdw>
                </a:effectLst>
              </a:rPr>
              <a:t>В качестве виновного лица при пожарах с детской гибелью чаще всего (71%)                                                        выступают родственники/родители погибших детей</a:t>
            </a:r>
          </a:p>
          <a:p>
            <a:pPr lvl="0" algn="ctr"/>
            <a:endParaRPr lang="ru-RU" sz="15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7241570" y="2207163"/>
            <a:ext cx="2565309" cy="2000548"/>
          </a:xfrm>
          <a:prstGeom prst="rect">
            <a:avLst/>
          </a:prstGeom>
          <a:noFill/>
        </p:spPr>
        <p:txBody>
          <a:bodyPr wrap="square" rtlCol="0">
            <a:spAutoFit/>
          </a:bodyPr>
          <a:lstStyle/>
          <a:p>
            <a:pPr lvl="0"/>
            <a:r>
              <a:rPr lang="ru-RU" sz="1400" dirty="0">
                <a:effectLst>
                  <a:outerShdw blurRad="38100" dist="38100" dir="2700000" algn="tl">
                    <a:srgbClr val="000000">
                      <a:alpha val="43137"/>
                    </a:srgbClr>
                  </a:outerShdw>
                </a:effectLst>
              </a:rPr>
              <a:t>Главные причины пожаров                    с детской гибелью: неосторожное обращение взрослых с огнем – </a:t>
            </a:r>
            <a:r>
              <a:rPr lang="ru-RU" b="1" dirty="0">
                <a:solidFill>
                  <a:srgbClr val="C00000"/>
                </a:solidFill>
                <a:effectLst>
                  <a:outerShdw blurRad="38100" dist="38100" dir="2700000" algn="tl">
                    <a:srgbClr val="000000">
                      <a:alpha val="43137"/>
                    </a:srgbClr>
                  </a:outerShdw>
                </a:effectLst>
              </a:rPr>
              <a:t>43%, </a:t>
            </a:r>
            <a:r>
              <a:rPr lang="ru-RU" sz="1400" dirty="0">
                <a:effectLst>
                  <a:outerShdw blurRad="38100" dist="38100" dir="2700000" algn="tl">
                    <a:srgbClr val="000000">
                      <a:alpha val="43137"/>
                    </a:srgbClr>
                  </a:outerShdw>
                </a:effectLst>
              </a:rPr>
              <a:t>неправильная эксплуатация электрооборудования </a:t>
            </a:r>
            <a:r>
              <a:rPr lang="ru-RU" b="1" dirty="0">
                <a:solidFill>
                  <a:srgbClr val="C00000"/>
                </a:solidFill>
                <a:effectLst>
                  <a:outerShdw blurRad="38100" dist="38100" dir="2700000" algn="tl">
                    <a:srgbClr val="000000">
                      <a:alpha val="43137"/>
                    </a:srgbClr>
                  </a:outerShdw>
                </a:effectLst>
              </a:rPr>
              <a:t>– 33%, </a:t>
            </a:r>
            <a:r>
              <a:rPr lang="ru-RU" sz="1400" dirty="0">
                <a:effectLst>
                  <a:outerShdw blurRad="38100" dist="38100" dir="2700000" algn="tl">
                    <a:srgbClr val="000000">
                      <a:alpha val="43137"/>
                    </a:srgbClr>
                  </a:outerShdw>
                </a:effectLst>
              </a:rPr>
              <a:t>неправильное устройство отопительных печей </a:t>
            </a:r>
            <a:r>
              <a:rPr lang="ru-RU" b="1" dirty="0">
                <a:solidFill>
                  <a:srgbClr val="C00000"/>
                </a:solidFill>
                <a:effectLst>
                  <a:outerShdw blurRad="38100" dist="38100" dir="2700000" algn="tl">
                    <a:srgbClr val="000000">
                      <a:alpha val="43137"/>
                    </a:srgbClr>
                  </a:outerShdw>
                </a:effectLst>
              </a:rPr>
              <a:t>– 24%</a:t>
            </a:r>
          </a:p>
        </p:txBody>
      </p:sp>
      <p:sp>
        <p:nvSpPr>
          <p:cNvPr id="11" name="TextBox 10"/>
          <p:cNvSpPr txBox="1"/>
          <p:nvPr/>
        </p:nvSpPr>
        <p:spPr>
          <a:xfrm>
            <a:off x="5574957" y="4057180"/>
            <a:ext cx="2213428" cy="369332"/>
          </a:xfrm>
          <a:prstGeom prst="rect">
            <a:avLst/>
          </a:prstGeom>
          <a:noFill/>
        </p:spPr>
        <p:txBody>
          <a:bodyPr wrap="square" rtlCol="0">
            <a:spAutoFit/>
          </a:bodyPr>
          <a:lstStyle/>
          <a:p>
            <a:r>
              <a:rPr lang="ru-RU" dirty="0">
                <a:solidFill>
                  <a:schemeClr val="bg1"/>
                </a:solidFill>
              </a:rPr>
              <a:t>ПОМОЖЕМ!?</a:t>
            </a:r>
          </a:p>
        </p:txBody>
      </p:sp>
      <p:graphicFrame>
        <p:nvGraphicFramePr>
          <p:cNvPr id="12" name="Object 8"/>
          <p:cNvGraphicFramePr>
            <a:graphicFrameLocks noChangeAspect="1"/>
          </p:cNvGraphicFramePr>
          <p:nvPr>
            <p:extLst>
              <p:ext uri="{D42A27DB-BD31-4B8C-83A1-F6EECF244321}">
                <p14:modId xmlns:p14="http://schemas.microsoft.com/office/powerpoint/2010/main" xmlns="" val="777583092"/>
              </p:ext>
            </p:extLst>
          </p:nvPr>
        </p:nvGraphicFramePr>
        <p:xfrm>
          <a:off x="77820" y="79677"/>
          <a:ext cx="1429067" cy="1039582"/>
        </p:xfrm>
        <a:graphic>
          <a:graphicData uri="http://schemas.openxmlformats.org/presentationml/2006/ole">
            <p:oleObj spid="_x0000_s6157" name="Документ" r:id="rId4" imgW="2445480" imgH="1882800" progId="Word.Document.8">
              <p:embed/>
            </p:oleObj>
          </a:graphicData>
        </a:graphic>
      </p:graphicFrame>
      <p:sp>
        <p:nvSpPr>
          <p:cNvPr id="3" name="Прямоугольник 2"/>
          <p:cNvSpPr/>
          <p:nvPr/>
        </p:nvSpPr>
        <p:spPr>
          <a:xfrm>
            <a:off x="594081" y="191869"/>
            <a:ext cx="8904145"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по 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xmlns="" val="66944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28022" y="4704345"/>
            <a:ext cx="3104367" cy="2153655"/>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graphicFrame>
        <p:nvGraphicFramePr>
          <p:cNvPr id="12" name="Object 8"/>
          <p:cNvGraphicFramePr>
            <a:graphicFrameLocks noChangeAspect="1"/>
          </p:cNvGraphicFramePr>
          <p:nvPr>
            <p:extLst>
              <p:ext uri="{D42A27DB-BD31-4B8C-83A1-F6EECF244321}">
                <p14:modId xmlns:p14="http://schemas.microsoft.com/office/powerpoint/2010/main" xmlns="" val="777583092"/>
              </p:ext>
            </p:extLst>
          </p:nvPr>
        </p:nvGraphicFramePr>
        <p:xfrm>
          <a:off x="77820" y="79677"/>
          <a:ext cx="1429067" cy="1039582"/>
        </p:xfrm>
        <a:graphic>
          <a:graphicData uri="http://schemas.openxmlformats.org/presentationml/2006/ole">
            <p:oleObj spid="_x0000_s7181" name="Документ" r:id="rId4" imgW="2445480" imgH="1882800" progId="Word.Document.8">
              <p:embed/>
            </p:oleObj>
          </a:graphicData>
        </a:graphic>
      </p:graphicFrame>
      <p:sp>
        <p:nvSpPr>
          <p:cNvPr id="4" name="TextBox 3"/>
          <p:cNvSpPr txBox="1"/>
          <p:nvPr/>
        </p:nvSpPr>
        <p:spPr>
          <a:xfrm>
            <a:off x="118029"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3" y="990555"/>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1" y="1769810"/>
            <a:ext cx="5400790"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1"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0" y="5954236"/>
            <a:ext cx="6278530"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41970" y="137803"/>
            <a:ext cx="8422160"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по 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xmlns="" val="105863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
          <p:cNvGraphicFramePr>
            <a:graphicFrameLocks noChangeAspect="1"/>
          </p:cNvGraphicFramePr>
          <p:nvPr>
            <p:extLst>
              <p:ext uri="{D42A27DB-BD31-4B8C-83A1-F6EECF244321}">
                <p14:modId xmlns:p14="http://schemas.microsoft.com/office/powerpoint/2010/main" xmlns="" val="777583092"/>
              </p:ext>
            </p:extLst>
          </p:nvPr>
        </p:nvGraphicFramePr>
        <p:xfrm>
          <a:off x="77820" y="79677"/>
          <a:ext cx="1429067" cy="1039582"/>
        </p:xfrm>
        <a:graphic>
          <a:graphicData uri="http://schemas.openxmlformats.org/presentationml/2006/ole">
            <p:oleObj spid="_x0000_s8205" name="Документ" r:id="rId3" imgW="2445480" imgH="1882800" progId="Word.Document.8">
              <p:embed/>
            </p:oleObj>
          </a:graphicData>
        </a:graphic>
      </p:graphicFrame>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3196" y="2969303"/>
            <a:ext cx="4662804" cy="3482712"/>
          </a:xfrm>
          <a:prstGeom prst="rect">
            <a:avLst/>
          </a:prstGeom>
          <a:effectLst>
            <a:softEdge rad="317500"/>
          </a:effectLst>
        </p:spPr>
      </p:pic>
      <p:sp>
        <p:nvSpPr>
          <p:cNvPr id="7" name="Прямоугольник 6"/>
          <p:cNvSpPr/>
          <p:nvPr/>
        </p:nvSpPr>
        <p:spPr>
          <a:xfrm>
            <a:off x="160922" y="3101108"/>
            <a:ext cx="5243100"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a:t>
            </a:r>
            <a:r>
              <a:rPr lang="ru-RU" sz="1300" dirty="0" smtClean="0">
                <a:solidFill>
                  <a:srgbClr val="000000"/>
                </a:solidFill>
                <a:latin typeface="Times New Roman" panose="02020603050405020304" pitchFamily="18" charset="0"/>
                <a:cs typeface="Times New Roman" panose="02020603050405020304" pitchFamily="18" charset="0"/>
              </a:rPr>
              <a:t>101</a:t>
            </a:r>
            <a:r>
              <a:rPr lang="ru-RU" sz="1300" dirty="0" smtClean="0">
                <a:solidFill>
                  <a:srgbClr val="000000"/>
                </a:solidFill>
                <a:latin typeface="Times New Roman" panose="02020603050405020304" pitchFamily="18" charset="0"/>
                <a:cs typeface="Times New Roman" panose="02020603050405020304" pitchFamily="18" charset="0"/>
              </a:rPr>
              <a:t>).</a:t>
            </a:r>
            <a:endParaRPr lang="ru-RU" sz="1300" dirty="0" smtClean="0">
              <a:solidFill>
                <a:srgbClr val="000000"/>
              </a:solidFill>
              <a:latin typeface="Times New Roman" panose="02020603050405020304" pitchFamily="18" charset="0"/>
              <a:cs typeface="Times New Roman" panose="02020603050405020304" pitchFamily="18" charset="0"/>
            </a:endParaRP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2" y="1181797"/>
            <a:ext cx="9366420" cy="1908215"/>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a:t>
            </a:r>
            <a:r>
              <a:rPr lang="ru-RU" sz="1300" dirty="0" smtClean="0">
                <a:solidFill>
                  <a:srgbClr val="000000"/>
                </a:solidFill>
                <a:latin typeface="Times New Roman" panose="02020603050405020304" pitchFamily="18" charset="0"/>
                <a:cs typeface="Times New Roman" panose="02020603050405020304" pitchFamily="18" charset="0"/>
              </a:rPr>
              <a:t>101</a:t>
            </a:r>
            <a:r>
              <a:rPr lang="ru-RU" sz="1300" b="0" i="0" dirty="0" smtClean="0">
                <a:solidFill>
                  <a:srgbClr val="000000"/>
                </a:solidFill>
                <a:effectLst/>
                <a:latin typeface="Times New Roman" panose="02020603050405020304" pitchFamily="18" charset="0"/>
                <a:cs typeface="Times New Roman" panose="02020603050405020304" pitchFamily="18" charset="0"/>
              </a:rPr>
              <a:t>» </a:t>
            </a:r>
            <a:r>
              <a:rPr lang="ru-RU" sz="1300" b="0" i="0" dirty="0" smtClean="0">
                <a:solidFill>
                  <a:srgbClr val="000000"/>
                </a:solidFill>
                <a:effectLst/>
                <a:latin typeface="Times New Roman" panose="02020603050405020304" pitchFamily="18" charset="0"/>
                <a:cs typeface="Times New Roman" panose="02020603050405020304" pitchFamily="18" charset="0"/>
              </a:rPr>
              <a:t>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5971" y="137803"/>
            <a:ext cx="9381725"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xmlns="" val="185910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xmlns="" val="1681320018"/>
              </p:ext>
            </p:extLst>
          </p:nvPr>
        </p:nvGraphicFramePr>
        <p:xfrm>
          <a:off x="148282" y="76129"/>
          <a:ext cx="1429067" cy="1039582"/>
        </p:xfrm>
        <a:graphic>
          <a:graphicData uri="http://schemas.openxmlformats.org/presentationml/2006/ole">
            <p:oleObj spid="_x0000_s5136" name="Документ" r:id="rId3" imgW="2445480" imgH="1882800" progId="Word.Document.8">
              <p:embed/>
            </p:oleObj>
          </a:graphicData>
        </a:graphic>
      </p:graphicFrame>
      <p:sp>
        <p:nvSpPr>
          <p:cNvPr id="3" name="Прямоугольник 2"/>
          <p:cNvSpPr/>
          <p:nvPr/>
        </p:nvSpPr>
        <p:spPr>
          <a:xfrm>
            <a:off x="90617" y="3352236"/>
            <a:ext cx="9489987" cy="3323987"/>
          </a:xfrm>
          <a:prstGeom prst="rect">
            <a:avLst/>
          </a:prstGeom>
        </p:spPr>
        <p:txBody>
          <a:bodyPr wrap="square">
            <a:spAutoFit/>
          </a:bodyPr>
          <a:lstStyle/>
          <a:p>
            <a:pPr algn="ctr">
              <a:defRPr/>
            </a:pPr>
            <a:r>
              <a:rPr lang="ru-RU" sz="1500" b="1" dirty="0">
                <a:solidFill>
                  <a:srgbClr val="FF3300"/>
                </a:solidFill>
                <a:effectLst>
                  <a:outerShdw blurRad="38100" dist="38100" dir="2700000" algn="tl">
                    <a:srgbClr val="C0C0C0"/>
                  </a:outerShdw>
                </a:effectLst>
                <a:latin typeface="Arial" charset="0"/>
              </a:rPr>
              <a:t> </a:t>
            </a:r>
            <a:endParaRPr lang="ru-RU" sz="1500" b="1" dirty="0">
              <a:effectLst>
                <a:outerShdw blurRad="38100" dist="38100" dir="2700000" algn="tl">
                  <a:srgbClr val="C0C0C0"/>
                </a:outerShdw>
              </a:effectLst>
              <a:latin typeface="Arial" charset="0"/>
            </a:endParaRPr>
          </a:p>
          <a:p>
            <a:pPr algn="ctr">
              <a:defRPr/>
            </a:pPr>
            <a:r>
              <a:rPr lang="ru-RU" sz="1500" b="1" dirty="0">
                <a:solidFill>
                  <a:srgbClr val="0000FF"/>
                </a:solidFill>
                <a:effectLst>
                  <a:outerShdw blurRad="38100" dist="38100" dir="2700000" algn="tl">
                    <a:srgbClr val="C0C0C0"/>
                  </a:outerShdw>
                </a:effectLst>
                <a:latin typeface="Arial" charset="0"/>
              </a:rPr>
              <a:t>Если возгорание произошло недавно или на ваших глазах, огонь можно залить водой из ближайшего водоема или засыпать землей.</a:t>
            </a:r>
            <a:r>
              <a:rPr lang="ru-RU" sz="1500" dirty="0">
                <a:latin typeface="Arial" charset="0"/>
              </a:rPr>
              <a:t> </a:t>
            </a:r>
            <a:r>
              <a:rPr lang="ru-RU" sz="1500" dirty="0" smtClean="0">
                <a:latin typeface="Arial" charset="0"/>
              </a:rPr>
              <a:t> Можно </a:t>
            </a:r>
            <a:r>
              <a:rPr lang="ru-RU" sz="1500" dirty="0">
                <a:latin typeface="Arial" charset="0"/>
              </a:rPr>
              <a:t>использовать для тушения пожара пучки мокрых веток от деревьев лиственных пород или деревца длиной 1,5-2 метра, мокрую одежду. </a:t>
            </a:r>
            <a:r>
              <a:rPr lang="ru-RU" sz="1500" dirty="0" smtClean="0">
                <a:latin typeface="Arial" charset="0"/>
              </a:rPr>
              <a:t>                             Наносите </a:t>
            </a:r>
            <a:r>
              <a:rPr lang="ru-RU" sz="1500" dirty="0">
                <a:latin typeface="Arial" charset="0"/>
              </a:rPr>
              <a:t>скользящие удары по кромке огня, в сторону очага пожара, стоять следует сбоку от огня.  Затаптывайте небольшой огонь, не давая ему перекинуться на стволы деревьев. Потушив небольшой пожар, не уходите, пока не убедитесь, что огонь не разгорится снова. Если в огне оказалась автомобильная техника, отойдите подальше, чтобы не пострадать от взрыва баков с горючим. </a:t>
            </a:r>
          </a:p>
          <a:p>
            <a:pPr algn="ctr">
              <a:defRPr/>
            </a:pPr>
            <a:r>
              <a:rPr lang="ru-RU" sz="1500" dirty="0">
                <a:latin typeface="Arial" charset="0"/>
              </a:rPr>
              <a:t> Если пожар застал  вас  на торфянике, внимательно осматривайте и ощупывайте перед собой дорогу шестом или палкой. При горении торфяников горячая земля и идущий из под неё дым, показывают, что пожар ушел под землю, торф выгорая изнутри, образует пустоты, в которые можно провалиться. </a:t>
            </a:r>
          </a:p>
          <a:p>
            <a:pPr algn="ctr">
              <a:defRPr/>
            </a:pPr>
            <a:endParaRPr lang="ru-RU" sz="1500" b="1" dirty="0" smtClean="0">
              <a:solidFill>
                <a:srgbClr val="0000FF"/>
              </a:solidFill>
              <a:effectLst>
                <a:outerShdw blurRad="38100" dist="38100" dir="2700000" algn="tl">
                  <a:srgbClr val="C0C0C0"/>
                </a:outerShdw>
              </a:effectLst>
              <a:latin typeface="Arial" charset="0"/>
            </a:endParaRPr>
          </a:p>
          <a:p>
            <a:pPr algn="ctr">
              <a:defRPr/>
            </a:pPr>
            <a:r>
              <a:rPr lang="ru-RU" sz="1500" b="1" dirty="0" smtClean="0">
                <a:solidFill>
                  <a:srgbClr val="0000FF"/>
                </a:solidFill>
                <a:effectLst>
                  <a:outerShdw blurRad="38100" dist="38100" dir="2700000" algn="tl">
                    <a:srgbClr val="C0C0C0"/>
                  </a:outerShdw>
                </a:effectLst>
                <a:latin typeface="Arial" charset="0"/>
              </a:rPr>
              <a:t>Торфяной </a:t>
            </a:r>
            <a:r>
              <a:rPr lang="ru-RU" sz="1500" b="1" dirty="0">
                <a:solidFill>
                  <a:srgbClr val="0000FF"/>
                </a:solidFill>
                <a:effectLst>
                  <a:outerShdw blurRad="38100" dist="38100" dir="2700000" algn="tl">
                    <a:srgbClr val="C0C0C0"/>
                  </a:outerShdw>
                </a:effectLst>
                <a:latin typeface="Arial" charset="0"/>
              </a:rPr>
              <a:t>пожар невозможно потушить своими силами, </a:t>
            </a:r>
            <a:r>
              <a:rPr lang="ru-RU" sz="1500" b="1" dirty="0" smtClean="0">
                <a:solidFill>
                  <a:srgbClr val="0000FF"/>
                </a:solidFill>
                <a:effectLst>
                  <a:outerShdw blurRad="38100" dist="38100" dir="2700000" algn="tl">
                    <a:srgbClr val="C0C0C0"/>
                  </a:outerShdw>
                </a:effectLst>
                <a:latin typeface="Arial" charset="0"/>
              </a:rPr>
              <a:t>                                                                                    для </a:t>
            </a:r>
            <a:r>
              <a:rPr lang="ru-RU" sz="1500" b="1" dirty="0">
                <a:solidFill>
                  <a:srgbClr val="0000FF"/>
                </a:solidFill>
                <a:effectLst>
                  <a:outerShdw blurRad="38100" dist="38100" dir="2700000" algn="tl">
                    <a:srgbClr val="C0C0C0"/>
                  </a:outerShdw>
                </a:effectLst>
                <a:latin typeface="Arial" charset="0"/>
              </a:rPr>
              <a:t>этого необходима специальная </a:t>
            </a:r>
            <a:r>
              <a:rPr lang="ru-RU" sz="1500" b="1" dirty="0" smtClean="0">
                <a:solidFill>
                  <a:srgbClr val="0000FF"/>
                </a:solidFill>
                <a:effectLst>
                  <a:outerShdw blurRad="38100" dist="38100" dir="2700000" algn="tl">
                    <a:srgbClr val="C0C0C0"/>
                  </a:outerShdw>
                </a:effectLst>
                <a:latin typeface="Arial" charset="0"/>
              </a:rPr>
              <a:t>техника  </a:t>
            </a:r>
            <a:endParaRPr lang="ru-RU" sz="1500" dirty="0"/>
          </a:p>
        </p:txBody>
      </p:sp>
      <p:sp>
        <p:nvSpPr>
          <p:cNvPr id="4" name="Прямоугольник 3"/>
          <p:cNvSpPr/>
          <p:nvPr/>
        </p:nvSpPr>
        <p:spPr>
          <a:xfrm>
            <a:off x="0" y="1186692"/>
            <a:ext cx="6782830" cy="2308324"/>
          </a:xfrm>
          <a:prstGeom prst="rect">
            <a:avLst/>
          </a:prstGeom>
        </p:spPr>
        <p:txBody>
          <a:bodyPr wrap="square">
            <a:spAutoFit/>
          </a:bodyPr>
          <a:lstStyle/>
          <a:p>
            <a:pPr algn="ctr">
              <a:defRPr/>
            </a:pPr>
            <a:r>
              <a:rPr lang="ru-RU" sz="2200" b="1" dirty="0">
                <a:solidFill>
                  <a:srgbClr val="FF3300"/>
                </a:solidFill>
                <a:effectLst>
                  <a:outerShdw blurRad="38100" dist="38100" dir="2700000" algn="tl">
                    <a:srgbClr val="C0C0C0"/>
                  </a:outerShdw>
                </a:effectLst>
                <a:latin typeface="Arial" charset="0"/>
              </a:rPr>
              <a:t>Правила поведения  </a:t>
            </a:r>
            <a:r>
              <a:rPr lang="ru-RU" sz="2200" b="1" dirty="0" smtClean="0">
                <a:solidFill>
                  <a:srgbClr val="FF3300"/>
                </a:solidFill>
                <a:effectLst>
                  <a:outerShdw blurRad="38100" dist="38100" dir="2700000" algn="tl">
                    <a:srgbClr val="C0C0C0"/>
                  </a:outerShdw>
                </a:effectLst>
                <a:latin typeface="Arial" charset="0"/>
              </a:rPr>
              <a:t>                                                                          в </a:t>
            </a:r>
            <a:r>
              <a:rPr lang="ru-RU" sz="2200" b="1" dirty="0">
                <a:solidFill>
                  <a:srgbClr val="FF3300"/>
                </a:solidFill>
                <a:effectLst>
                  <a:outerShdw blurRad="38100" dist="38100" dir="2700000" algn="tl">
                    <a:srgbClr val="C0C0C0"/>
                  </a:outerShdw>
                </a:effectLst>
                <a:latin typeface="Arial" charset="0"/>
              </a:rPr>
              <a:t>случае возникновения лесного </a:t>
            </a:r>
            <a:r>
              <a:rPr lang="ru-RU" sz="2200" b="1" dirty="0" smtClean="0">
                <a:solidFill>
                  <a:srgbClr val="FF3300"/>
                </a:solidFill>
                <a:effectLst>
                  <a:outerShdw blurRad="38100" dist="38100" dir="2700000" algn="tl">
                    <a:srgbClr val="C0C0C0"/>
                  </a:outerShdw>
                </a:effectLst>
                <a:latin typeface="Arial" charset="0"/>
              </a:rPr>
              <a:t>пожара</a:t>
            </a:r>
            <a:endParaRPr lang="ru-RU" sz="2200" b="1" dirty="0">
              <a:solidFill>
                <a:srgbClr val="FF3300"/>
              </a:solidFill>
              <a:effectLst>
                <a:outerShdw blurRad="38100" dist="38100" dir="2700000" algn="tl">
                  <a:srgbClr val="C0C0C0"/>
                </a:outerShdw>
              </a:effectLst>
              <a:latin typeface="Arial" charset="0"/>
            </a:endParaRPr>
          </a:p>
          <a:p>
            <a:pPr algn="ctr">
              <a:defRPr/>
            </a:pPr>
            <a:endParaRPr lang="ru-RU" sz="1400" b="1" dirty="0">
              <a:solidFill>
                <a:srgbClr val="FF3300"/>
              </a:solidFill>
              <a:effectLst>
                <a:outerShdw blurRad="38100" dist="38100" dir="2700000" algn="tl">
                  <a:srgbClr val="C0C0C0"/>
                </a:outerShdw>
              </a:effectLst>
              <a:latin typeface="Arial" charset="0"/>
            </a:endParaRPr>
          </a:p>
          <a:p>
            <a:pPr algn="ctr">
              <a:defRPr/>
            </a:pPr>
            <a:r>
              <a:rPr lang="ru-RU" sz="1400" dirty="0">
                <a:latin typeface="Arial" charset="0"/>
              </a:rPr>
              <a:t>Почувствовав запах дыма, определите, в какой стороне источник пожара </a:t>
            </a:r>
            <a:r>
              <a:rPr lang="ru-RU" sz="1400" dirty="0" smtClean="0">
                <a:latin typeface="Arial" charset="0"/>
              </a:rPr>
              <a:t>                    и </a:t>
            </a:r>
            <a:r>
              <a:rPr lang="ru-RU" sz="1400" dirty="0">
                <a:latin typeface="Arial" charset="0"/>
              </a:rPr>
              <a:t>двигайтесь </a:t>
            </a:r>
            <a:r>
              <a:rPr lang="ru-RU" sz="1600" b="1" dirty="0">
                <a:latin typeface="Arial" charset="0"/>
              </a:rPr>
              <a:t>против ветра, укрыв голову и лицо одеждой</a:t>
            </a:r>
            <a:r>
              <a:rPr lang="ru-RU" sz="1400" dirty="0">
                <a:latin typeface="Arial" charset="0"/>
              </a:rPr>
              <a:t>.</a:t>
            </a:r>
          </a:p>
          <a:p>
            <a:pPr algn="ctr">
              <a:defRPr/>
            </a:pPr>
            <a:r>
              <a:rPr lang="ru-RU" sz="1400" dirty="0">
                <a:latin typeface="Arial" charset="0"/>
              </a:rPr>
              <a:t> Выходить следует на открытые пространства – поляны, дороги, реки и участки негустого лиственного леса. </a:t>
            </a:r>
          </a:p>
          <a:p>
            <a:pPr algn="ctr">
              <a:defRPr/>
            </a:pPr>
            <a:r>
              <a:rPr lang="ru-RU" sz="1400" dirty="0">
                <a:latin typeface="Arial" charset="0"/>
              </a:rPr>
              <a:t>Сообщите о пожаре с ближайшего телефона  (01, </a:t>
            </a:r>
            <a:r>
              <a:rPr lang="ru-RU" sz="1400" dirty="0" smtClean="0">
                <a:latin typeface="Arial" charset="0"/>
              </a:rPr>
              <a:t>101 </a:t>
            </a:r>
            <a:r>
              <a:rPr lang="ru-RU" sz="1400" dirty="0">
                <a:latin typeface="Arial" charset="0"/>
              </a:rPr>
              <a:t>с мобильного)                       в пожарную </a:t>
            </a:r>
            <a:r>
              <a:rPr lang="ru-RU" sz="1400" dirty="0" smtClean="0">
                <a:latin typeface="Arial" charset="0"/>
              </a:rPr>
              <a:t>охрану</a:t>
            </a:r>
            <a:endParaRPr lang="ru-RU" sz="1400" dirty="0">
              <a:latin typeface="Arial" charset="0"/>
            </a:endParaRPr>
          </a:p>
        </p:txBody>
      </p:sp>
      <p:pic>
        <p:nvPicPr>
          <p:cNvPr id="11" name="Picture 4" descr="http://kafa-info.com.ua/news_thumbs/knfe4c492a715b63daab96e1f0315abebbb_8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7884" y="1134528"/>
            <a:ext cx="2881160" cy="2360488"/>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269141" y="178700"/>
            <a:ext cx="8369128"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xmlns="" val="35850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extLst>
              <p:ext uri="{D42A27DB-BD31-4B8C-83A1-F6EECF244321}">
                <p14:modId xmlns:p14="http://schemas.microsoft.com/office/powerpoint/2010/main" xmlns="" val="821407170"/>
              </p:ext>
            </p:extLst>
          </p:nvPr>
        </p:nvGraphicFramePr>
        <p:xfrm>
          <a:off x="195036" y="189654"/>
          <a:ext cx="2193938" cy="1595991"/>
        </p:xfrm>
        <a:graphic>
          <a:graphicData uri="http://schemas.openxmlformats.org/presentationml/2006/ole">
            <p:oleObj spid="_x0000_s9220" name="Документ" r:id="rId3" imgW="2445480" imgH="1882800" progId="Word.Document.8">
              <p:embed/>
            </p:oleObj>
          </a:graphicData>
        </a:graphic>
      </p:graphicFrame>
      <p:sp>
        <p:nvSpPr>
          <p:cNvPr id="5" name="Прямоугольник 4"/>
          <p:cNvSpPr/>
          <p:nvPr/>
        </p:nvSpPr>
        <p:spPr>
          <a:xfrm>
            <a:off x="818329" y="580806"/>
            <a:ext cx="8900672" cy="813685"/>
          </a:xfrm>
          <a:prstGeom prst="rect">
            <a:avLst/>
          </a:prstGeom>
          <a:noFill/>
        </p:spPr>
        <p:txBody>
          <a:bodyPr wrap="square" lIns="74295" tIns="37148" rIns="74295" bIns="37148">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
        <p:nvSpPr>
          <p:cNvPr id="2" name="Прямоугольник 1"/>
          <p:cNvSpPr/>
          <p:nvPr/>
        </p:nvSpPr>
        <p:spPr>
          <a:xfrm>
            <a:off x="195035" y="2243940"/>
            <a:ext cx="9523966" cy="4985980"/>
          </a:xfrm>
          <a:prstGeom prst="rect">
            <a:avLst/>
          </a:prstGeom>
        </p:spPr>
        <p:txBody>
          <a:bodyPr wrap="square">
            <a:spAutoFit/>
          </a:bodyPr>
          <a:lstStyle/>
          <a:p>
            <a:pPr algn="just">
              <a:defRPr/>
            </a:pPr>
            <a:r>
              <a:rPr lang="ru-RU" sz="2000" b="1" dirty="0">
                <a:solidFill>
                  <a:srgbClr val="FF3300"/>
                </a:solidFill>
                <a:effectLst>
                  <a:outerShdw blurRad="38100" dist="38100" dir="2700000" algn="tl">
                    <a:srgbClr val="C0C0C0"/>
                  </a:outerShdw>
                </a:effectLst>
              </a:rPr>
              <a:t>При пожаре в троллейбусе, автобусе или трамвае:</a:t>
            </a:r>
          </a:p>
          <a:p>
            <a:pPr algn="just">
              <a:defRPr/>
            </a:pPr>
            <a:r>
              <a:rPr lang="ru-RU" dirty="0">
                <a:solidFill>
                  <a:srgbClr val="002060"/>
                </a:solidFill>
              </a:rPr>
              <a:t>Немедленно сообщите о пожаре водителю, потребуйте остановиться и открыть двери (используйте кнопку аварийного открывания дверей). Как можно быстрее и без паники покиньте салон, помогая тем, кто слаб или в </a:t>
            </a:r>
            <a:r>
              <a:rPr lang="ru-RU" dirty="0" smtClean="0">
                <a:solidFill>
                  <a:srgbClr val="002060"/>
                </a:solidFill>
              </a:rPr>
              <a:t>шоке.</a:t>
            </a:r>
            <a:endParaRPr lang="ru-RU" dirty="0">
              <a:solidFill>
                <a:srgbClr val="002060"/>
              </a:solidFill>
            </a:endParaRPr>
          </a:p>
          <a:p>
            <a:pPr algn="just">
              <a:defRPr/>
            </a:pPr>
            <a:r>
              <a:rPr lang="ru-RU" dirty="0">
                <a:solidFill>
                  <a:srgbClr val="002060"/>
                </a:solidFill>
              </a:rPr>
              <a:t>В троллейбусах и трамваях металлические части могут оказаться под напряжением в результате обгорания защитной изоляции проводов. Не касайтесь металлических частей, не заливайте огонь </a:t>
            </a:r>
            <a:r>
              <a:rPr lang="ru-RU" dirty="0" smtClean="0">
                <a:solidFill>
                  <a:srgbClr val="002060"/>
                </a:solidFill>
              </a:rPr>
              <a:t>водой.</a:t>
            </a:r>
            <a:endParaRPr lang="ru-RU" dirty="0">
              <a:solidFill>
                <a:srgbClr val="002060"/>
              </a:solidFill>
            </a:endParaRPr>
          </a:p>
          <a:p>
            <a:pPr algn="just">
              <a:defRPr/>
            </a:pPr>
            <a:r>
              <a:rPr lang="ru-RU" dirty="0" smtClean="0">
                <a:solidFill>
                  <a:srgbClr val="002060"/>
                </a:solidFill>
              </a:rPr>
              <a:t>При </a:t>
            </a:r>
            <a:r>
              <a:rPr lang="ru-RU" dirty="0">
                <a:solidFill>
                  <a:srgbClr val="002060"/>
                </a:solidFill>
              </a:rPr>
              <a:t>блокировании дверей используйте для эвакуации аварийные люки в крыше и боковые стекла. </a:t>
            </a:r>
          </a:p>
          <a:p>
            <a:pPr algn="just">
              <a:defRPr/>
            </a:pPr>
            <a:r>
              <a:rPr lang="ru-RU" dirty="0">
                <a:solidFill>
                  <a:srgbClr val="002060"/>
                </a:solidFill>
              </a:rPr>
              <a:t>При необходимости выбейте стекла обеими ногами или твердым предметом.</a:t>
            </a:r>
          </a:p>
          <a:p>
            <a:pPr algn="just">
              <a:defRPr/>
            </a:pPr>
            <a:r>
              <a:rPr lang="ru-RU" dirty="0">
                <a:solidFill>
                  <a:srgbClr val="002060"/>
                </a:solidFill>
              </a:rPr>
              <a:t>Покидайте салон быстро, закрывая нос и рот платком или рукавом, т.к. в любом виде транспорта при горении выделяются токсичные вещества.</a:t>
            </a:r>
          </a:p>
          <a:p>
            <a:pPr algn="just">
              <a:defRPr/>
            </a:pPr>
            <a:r>
              <a:rPr lang="ru-RU" dirty="0">
                <a:solidFill>
                  <a:srgbClr val="002060"/>
                </a:solidFill>
              </a:rPr>
              <a:t>Выбравшись из салона, отойдите подальше, т. к. могут взорваться баки с горючим (автобус) или произойти замыкание высоковольтной электрической сети (троллейбус, трамвай</a:t>
            </a:r>
            <a:r>
              <a:rPr lang="ru-RU" dirty="0" smtClean="0">
                <a:solidFill>
                  <a:srgbClr val="002060"/>
                </a:solidFill>
              </a:rPr>
              <a:t>)</a:t>
            </a:r>
            <a:endParaRPr lang="ru-RU" dirty="0">
              <a:solidFill>
                <a:srgbClr val="002060"/>
              </a:solidFill>
            </a:endParaRPr>
          </a:p>
          <a:p>
            <a:pPr algn="just">
              <a:defRPr/>
            </a:pPr>
            <a:endParaRPr lang="ru-RU" dirty="0">
              <a:solidFill>
                <a:srgbClr val="7030A0"/>
              </a:solidFill>
            </a:endParaRPr>
          </a:p>
          <a:p>
            <a:pPr algn="r">
              <a:defRPr/>
            </a:pPr>
            <a:r>
              <a:rPr lang="ru-RU" b="1" dirty="0">
                <a:ln w="12700">
                  <a:solidFill>
                    <a:srgbClr val="FF0000"/>
                  </a:solidFill>
                  <a:prstDash val="solid"/>
                </a:ln>
                <a:solidFill>
                  <a:srgbClr val="FF0000"/>
                </a:solidFill>
                <a:effectLst>
                  <a:outerShdw dist="38100" dir="2640000" algn="bl" rotWithShape="0">
                    <a:schemeClr val="accent1"/>
                  </a:outerShdw>
                </a:effectLst>
              </a:rPr>
              <a:t>Помощь  по телефону  01, 112</a:t>
            </a:r>
          </a:p>
          <a:p>
            <a:pPr>
              <a:defRPr/>
            </a:pPr>
            <a:endParaRPr lang="ru-RU" dirty="0"/>
          </a:p>
        </p:txBody>
      </p:sp>
    </p:spTree>
    <p:extLst>
      <p:ext uri="{BB962C8B-B14F-4D97-AF65-F5344CB8AC3E}">
        <p14:creationId xmlns:p14="http://schemas.microsoft.com/office/powerpoint/2010/main" xmlns="" val="235677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TotalTime>
  <Words>1139</Words>
  <Application>Microsoft Office PowerPoint</Application>
  <PresentationFormat>Лист A4 (210x297 мм)</PresentationFormat>
  <Paragraphs>80</Paragraphs>
  <Slides>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vt:i4>
      </vt:variant>
    </vt:vector>
  </HeadingPairs>
  <TitlesOfParts>
    <vt:vector size="7" baseType="lpstr">
      <vt:lpstr>Тема Office</vt:lpstr>
      <vt:lpstr>Документ</vt:lpstr>
      <vt:lpstr>Слайд 1</vt:lpstr>
      <vt:lpstr>Слайд 2</vt:lpstr>
      <vt:lpstr>Слайд 3</vt:lpstr>
      <vt:lpstr>Слайд 4</vt:lpstr>
      <vt:lpstr>Слайд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2 OFPS</cp:lastModifiedBy>
  <cp:revision>25</cp:revision>
  <cp:lastPrinted>2015-05-27T04:56:25Z</cp:lastPrinted>
  <dcterms:created xsi:type="dcterms:W3CDTF">2015-04-21T07:40:26Z</dcterms:created>
  <dcterms:modified xsi:type="dcterms:W3CDTF">2018-01-18T09:06:14Z</dcterms:modified>
</cp:coreProperties>
</file>